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6" r:id="rId2"/>
    <p:sldId id="257" r:id="rId3"/>
    <p:sldId id="331" r:id="rId4"/>
    <p:sldId id="258" r:id="rId5"/>
    <p:sldId id="259" r:id="rId6"/>
    <p:sldId id="260" r:id="rId7"/>
    <p:sldId id="261" r:id="rId8"/>
    <p:sldId id="322" r:id="rId9"/>
    <p:sldId id="262" r:id="rId10"/>
    <p:sldId id="263" r:id="rId11"/>
    <p:sldId id="264" r:id="rId12"/>
    <p:sldId id="265" r:id="rId13"/>
    <p:sldId id="332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9" r:id="rId27"/>
    <p:sldId id="278" r:id="rId28"/>
    <p:sldId id="280" r:id="rId29"/>
    <p:sldId id="282" r:id="rId30"/>
    <p:sldId id="281" r:id="rId31"/>
    <p:sldId id="283" r:id="rId32"/>
    <p:sldId id="284" r:id="rId33"/>
    <p:sldId id="285" r:id="rId34"/>
    <p:sldId id="286" r:id="rId35"/>
    <p:sldId id="289" r:id="rId36"/>
    <p:sldId id="288" r:id="rId37"/>
    <p:sldId id="290" r:id="rId38"/>
    <p:sldId id="291" r:id="rId39"/>
    <p:sldId id="321" r:id="rId40"/>
    <p:sldId id="292" r:id="rId41"/>
    <p:sldId id="293" r:id="rId42"/>
    <p:sldId id="294" r:id="rId43"/>
    <p:sldId id="295" r:id="rId44"/>
    <p:sldId id="329" r:id="rId45"/>
    <p:sldId id="330" r:id="rId46"/>
    <p:sldId id="287" r:id="rId47"/>
    <p:sldId id="333" r:id="rId48"/>
    <p:sldId id="328" r:id="rId49"/>
    <p:sldId id="296" r:id="rId50"/>
    <p:sldId id="297" r:id="rId51"/>
    <p:sldId id="298" r:id="rId52"/>
    <p:sldId id="325" r:id="rId53"/>
    <p:sldId id="299" r:id="rId54"/>
    <p:sldId id="300" r:id="rId55"/>
    <p:sldId id="301" r:id="rId56"/>
    <p:sldId id="302" r:id="rId57"/>
    <p:sldId id="303" r:id="rId58"/>
    <p:sldId id="323" r:id="rId59"/>
    <p:sldId id="304" r:id="rId60"/>
    <p:sldId id="313" r:id="rId61"/>
    <p:sldId id="305" r:id="rId62"/>
    <p:sldId id="334" r:id="rId63"/>
    <p:sldId id="327" r:id="rId64"/>
    <p:sldId id="306" r:id="rId65"/>
    <p:sldId id="312" r:id="rId66"/>
    <p:sldId id="307" r:id="rId67"/>
    <p:sldId id="308" r:id="rId68"/>
    <p:sldId id="309" r:id="rId69"/>
    <p:sldId id="310" r:id="rId70"/>
    <p:sldId id="314" r:id="rId71"/>
    <p:sldId id="315" r:id="rId72"/>
    <p:sldId id="316" r:id="rId73"/>
    <p:sldId id="317" r:id="rId74"/>
    <p:sldId id="318" r:id="rId75"/>
    <p:sldId id="319" r:id="rId76"/>
    <p:sldId id="335" r:id="rId77"/>
    <p:sldId id="320" r:id="rId7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797" y="10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DB542-55D9-41F1-84E8-A727AB8828AD}" type="datetimeFigureOut">
              <a:rPr lang="it-IT" smtClean="0"/>
              <a:pPr/>
              <a:t>11/01/2021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F56FB-85EF-4AA4-BAA0-D85E8950CF9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56FB-85EF-4AA4-BAA0-D85E8950CF9A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114A-3720-4142-9560-FAA974ECF1D9}" type="datetimeFigureOut">
              <a:rPr lang="it-IT" smtClean="0"/>
              <a:pPr/>
              <a:t>11/01/2021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9E92-E7EA-4F54-9665-EDDF5DE02E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114A-3720-4142-9560-FAA974ECF1D9}" type="datetimeFigureOut">
              <a:rPr lang="it-IT" smtClean="0"/>
              <a:pPr/>
              <a:t>11/01/2021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9E92-E7EA-4F54-9665-EDDF5DE02E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114A-3720-4142-9560-FAA974ECF1D9}" type="datetimeFigureOut">
              <a:rPr lang="it-IT" smtClean="0"/>
              <a:pPr/>
              <a:t>11/01/2021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9E92-E7EA-4F54-9665-EDDF5DE02E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114A-3720-4142-9560-FAA974ECF1D9}" type="datetimeFigureOut">
              <a:rPr lang="it-IT" smtClean="0"/>
              <a:pPr/>
              <a:t>11/01/2021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9E92-E7EA-4F54-9665-EDDF5DE02E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114A-3720-4142-9560-FAA974ECF1D9}" type="datetimeFigureOut">
              <a:rPr lang="it-IT" smtClean="0"/>
              <a:pPr/>
              <a:t>11/01/2021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9E92-E7EA-4F54-9665-EDDF5DE02E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114A-3720-4142-9560-FAA974ECF1D9}" type="datetimeFigureOut">
              <a:rPr lang="it-IT" smtClean="0"/>
              <a:pPr/>
              <a:t>11/01/2021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9E92-E7EA-4F54-9665-EDDF5DE02E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114A-3720-4142-9560-FAA974ECF1D9}" type="datetimeFigureOut">
              <a:rPr lang="it-IT" smtClean="0"/>
              <a:pPr/>
              <a:t>11/01/2021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9E92-E7EA-4F54-9665-EDDF5DE02E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114A-3720-4142-9560-FAA974ECF1D9}" type="datetimeFigureOut">
              <a:rPr lang="it-IT" smtClean="0"/>
              <a:pPr/>
              <a:t>11/01/2021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9E92-E7EA-4F54-9665-EDDF5DE02E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114A-3720-4142-9560-FAA974ECF1D9}" type="datetimeFigureOut">
              <a:rPr lang="it-IT" smtClean="0"/>
              <a:pPr/>
              <a:t>11/01/2021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9E92-E7EA-4F54-9665-EDDF5DE02E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114A-3720-4142-9560-FAA974ECF1D9}" type="datetimeFigureOut">
              <a:rPr lang="it-IT" smtClean="0"/>
              <a:pPr/>
              <a:t>11/01/2021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9E92-E7EA-4F54-9665-EDDF5DE02E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114A-3720-4142-9560-FAA974ECF1D9}" type="datetimeFigureOut">
              <a:rPr lang="it-IT" smtClean="0"/>
              <a:pPr/>
              <a:t>11/01/2021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9E92-E7EA-4F54-9665-EDDF5DE02E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D114A-3720-4142-9560-FAA974ECF1D9}" type="datetimeFigureOut">
              <a:rPr lang="it-IT" smtClean="0"/>
              <a:pPr/>
              <a:t>11/01/2021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09E92-E7EA-4F54-9665-EDDF5DE02E3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57174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it-IT" sz="6000" b="1" dirty="0" smtClean="0"/>
              <a:t>FASCISMO</a:t>
            </a:r>
            <a:endParaRPr lang="it-IT" sz="6000" b="1" dirty="0"/>
          </a:p>
        </p:txBody>
      </p:sp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85728"/>
            <a:ext cx="4386678" cy="6291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14348" y="642918"/>
            <a:ext cx="7786774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PERCHE’ SONO TOLLERATE?</a:t>
            </a:r>
            <a:endParaRPr lang="it-IT" sz="4400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714348" y="2000240"/>
            <a:ext cx="778677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OPINIONE PUBBLICA</a:t>
            </a:r>
            <a:endParaRPr lang="it-IT" sz="4400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1500166" y="3214686"/>
            <a:ext cx="6286544" cy="230832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BISOGNO </a:t>
            </a:r>
            <a:r>
              <a:rPr lang="it-IT" sz="3600" b="1" dirty="0" err="1" smtClean="0"/>
              <a:t>DI</a:t>
            </a:r>
            <a:r>
              <a:rPr lang="it-IT" sz="3600" b="1" dirty="0" smtClean="0"/>
              <a:t> ORDINE</a:t>
            </a:r>
            <a:r>
              <a:rPr lang="it-IT" sz="3600" dirty="0" smtClean="0"/>
              <a:t>: SI TEME IL CAOS SOCIALE E CHE POSSA ESSERCI UNA RIVOLUZIONE COME IN RUSSIA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14348" y="642918"/>
            <a:ext cx="7786774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PERCHE’ SONO TOLLERATE?</a:t>
            </a:r>
            <a:endParaRPr lang="it-IT" sz="4400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714348" y="2000240"/>
            <a:ext cx="778677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PROPRIETARI TERRIERI, GRANDI INDUSTRIALI</a:t>
            </a:r>
            <a:endParaRPr lang="it-IT" sz="4400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2071670" y="3929066"/>
            <a:ext cx="5072098" cy="132343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IL FASCISMO FA I LORO INTERESSI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14348" y="642918"/>
            <a:ext cx="7786774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PERCHE’ SONO TOLLERATE?</a:t>
            </a:r>
            <a:endParaRPr lang="it-IT" sz="4400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714348" y="2000240"/>
            <a:ext cx="778677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GOVERNO GIOLITTI</a:t>
            </a:r>
            <a:endParaRPr lang="it-IT" sz="4400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1643042" y="3429000"/>
            <a:ext cx="6286544" cy="2062103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VUOLE </a:t>
            </a:r>
            <a:r>
              <a:rPr lang="it-IT" sz="3200" b="1" dirty="0" smtClean="0"/>
              <a:t>SERVIRSI</a:t>
            </a:r>
            <a:r>
              <a:rPr lang="it-IT" sz="3200" dirty="0" smtClean="0"/>
              <a:t> DEL FASCISMO PER COLPIRE E INDEBOLIRE LA SINITRA. POI SI POTRA’ REINSERIRE IL FASCISMO NELLA LEGALITA’…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0100" y="1357298"/>
            <a:ext cx="7358114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dirty="0" err="1" smtClean="0"/>
              <a:t>Aggiungiamo…</a:t>
            </a:r>
            <a:r>
              <a:rPr lang="it-IT" sz="4800" dirty="0" smtClean="0"/>
              <a:t> </a:t>
            </a:r>
            <a:r>
              <a:rPr lang="it-IT" sz="4800" b="1" dirty="0" smtClean="0">
                <a:solidFill>
                  <a:srgbClr val="FF0000"/>
                </a:solidFill>
              </a:rPr>
              <a:t>DEBOLEZZA DELLA SINISTRA</a:t>
            </a:r>
            <a:r>
              <a:rPr lang="it-IT" sz="4800" dirty="0" smtClean="0"/>
              <a:t>, divisa al suo interno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14348" y="785794"/>
            <a:ext cx="778677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1921: NASCE IL </a:t>
            </a:r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PNF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14348" y="2571744"/>
            <a:ext cx="7786774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NECESSITA’ </a:t>
            </a:r>
            <a:r>
              <a:rPr lang="it-IT" sz="4000" dirty="0" err="1" smtClean="0"/>
              <a:t>DI</a:t>
            </a:r>
            <a:r>
              <a:rPr lang="it-IT" sz="4000" dirty="0" smtClean="0"/>
              <a:t> DARE UNA </a:t>
            </a:r>
            <a:r>
              <a:rPr lang="it-IT" sz="4000" b="1" dirty="0" smtClean="0"/>
              <a:t>FACCIATA PIU’ MODERATA</a:t>
            </a:r>
            <a:r>
              <a:rPr lang="it-IT" sz="4000" dirty="0" smtClean="0"/>
              <a:t>, </a:t>
            </a:r>
            <a:r>
              <a:rPr lang="it-IT" sz="4000" b="1" dirty="0" smtClean="0"/>
              <a:t>RISPETTABILE</a:t>
            </a:r>
            <a:r>
              <a:rPr lang="it-IT" sz="4000" dirty="0" smtClean="0"/>
              <a:t>, CREDIBILE POLITICAMENTE</a:t>
            </a:r>
            <a:endParaRPr lang="it-IT" sz="4400" dirty="0" smtClean="0"/>
          </a:p>
        </p:txBody>
      </p:sp>
      <p:pic>
        <p:nvPicPr>
          <p:cNvPr id="55300" name="Picture 4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721378"/>
            <a:ext cx="1762119" cy="1922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42910" y="785794"/>
            <a:ext cx="778677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MUSSOLINI VUOLE PROPORSI COME </a:t>
            </a:r>
            <a:r>
              <a:rPr lang="it-IT" sz="4000" b="1" dirty="0" smtClean="0"/>
              <a:t>LEADER AFFIDABILE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14348" y="2500306"/>
            <a:ext cx="778677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DIFFICILE</a:t>
            </a:r>
            <a:r>
              <a:rPr lang="it-IT" sz="4000" dirty="0" smtClean="0"/>
              <a:t> </a:t>
            </a:r>
            <a:r>
              <a:rPr lang="it-IT" sz="4000" b="1" dirty="0" smtClean="0"/>
              <a:t>CONTROLLO</a:t>
            </a:r>
            <a:r>
              <a:rPr lang="it-IT" sz="4000" dirty="0" smtClean="0"/>
              <a:t> DELLA VIOLENZA DELLE </a:t>
            </a:r>
            <a:r>
              <a:rPr lang="it-IT" sz="4000" b="1" dirty="0" smtClean="0"/>
              <a:t>SQUADRE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428728" y="4500570"/>
            <a:ext cx="2500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BALBO, GRANDI, </a:t>
            </a:r>
            <a:r>
              <a:rPr lang="it-IT" sz="3200" dirty="0" err="1" smtClean="0"/>
              <a:t>FARINACCI…</a:t>
            </a:r>
            <a:endParaRPr lang="it-IT" sz="3200" dirty="0"/>
          </a:p>
        </p:txBody>
      </p:sp>
      <p:pic>
        <p:nvPicPr>
          <p:cNvPr id="7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000504"/>
            <a:ext cx="3367822" cy="2619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l="6102" r="158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642910" y="785794"/>
            <a:ext cx="778677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28 OTTOBRE 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1922</a:t>
            </a:r>
          </a:p>
          <a:p>
            <a:pPr algn="ctr"/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MARCIA SU ROMA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14348" y="2500306"/>
            <a:ext cx="7786774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MIGLIAIA </a:t>
            </a:r>
            <a:r>
              <a:rPr lang="it-IT" sz="4000" dirty="0" err="1" smtClean="0"/>
              <a:t>DI</a:t>
            </a:r>
            <a:r>
              <a:rPr lang="it-IT" sz="4000" dirty="0" smtClean="0"/>
              <a:t> SQUADRISTI occupano </a:t>
            </a:r>
            <a:r>
              <a:rPr lang="it-IT" sz="4000" dirty="0"/>
              <a:t>i centri di potere, le prefetture, le stazioni, le centrali del telefono</a:t>
            </a:r>
            <a:endParaRPr lang="it-IT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42910" y="785794"/>
            <a:ext cx="778677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MUSSOLINI?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14348" y="2500306"/>
            <a:ext cx="778677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E’ A MILANO, PRONTO A FUGGIRE ALL’ESTERO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42910" y="785794"/>
            <a:ext cx="778677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IL RE?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14348" y="2500306"/>
            <a:ext cx="7786774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FACTA VUOLE LA FIRMA DELLO “</a:t>
            </a:r>
            <a:r>
              <a:rPr lang="it-IT" sz="4000" b="1" dirty="0" smtClean="0"/>
              <a:t>STATO </a:t>
            </a:r>
            <a:r>
              <a:rPr lang="it-IT" sz="4000" b="1" dirty="0" err="1" smtClean="0"/>
              <a:t>D’ASSEDIO</a:t>
            </a:r>
            <a:r>
              <a:rPr lang="it-IT" sz="4000" dirty="0" smtClean="0"/>
              <a:t>” E L’INTERVENTO DELL’ESERCITO</a:t>
            </a:r>
          </a:p>
        </p:txBody>
      </p:sp>
      <p:pic>
        <p:nvPicPr>
          <p:cNvPr id="5120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28604"/>
            <a:ext cx="1112307" cy="1639859"/>
          </a:xfrm>
          <a:prstGeom prst="rect">
            <a:avLst/>
          </a:prstGeom>
          <a:noFill/>
        </p:spPr>
      </p:pic>
      <p:pic>
        <p:nvPicPr>
          <p:cNvPr id="51204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714752"/>
            <a:ext cx="1838325" cy="284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42910" y="785794"/>
            <a:ext cx="778677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IL RE NON FIRMA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571868" y="1928802"/>
            <a:ext cx="5000660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IL 30 OTTOBRE CONVOCA MUSSOLINI E </a:t>
            </a:r>
            <a:r>
              <a:rPr lang="it-IT" sz="4000" b="1" dirty="0" smtClean="0"/>
              <a:t>GLI AFFIDA </a:t>
            </a:r>
            <a:r>
              <a:rPr lang="it-IT" sz="4000" dirty="0" smtClean="0"/>
              <a:t>L’INCARICO </a:t>
            </a:r>
            <a:r>
              <a:rPr lang="it-IT" sz="4000" dirty="0" err="1" smtClean="0"/>
              <a:t>DI</a:t>
            </a:r>
            <a:r>
              <a:rPr lang="it-IT" sz="4000" dirty="0" smtClean="0"/>
              <a:t> FORMARE UN </a:t>
            </a:r>
            <a:r>
              <a:rPr lang="it-IT" sz="4000" b="1" dirty="0" smtClean="0"/>
              <a:t>NUOVO GOVERNO</a:t>
            </a:r>
          </a:p>
        </p:txBody>
      </p:sp>
      <p:pic>
        <p:nvPicPr>
          <p:cNvPr id="5017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2742407" cy="3940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2910" y="571480"/>
            <a:ext cx="7786774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BIENNIO ROSSO</a:t>
            </a:r>
            <a:endParaRPr lang="it-IT" sz="4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42910" y="2071678"/>
            <a:ext cx="7786774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b="1" dirty="0" smtClean="0"/>
              <a:t>CAOS</a:t>
            </a:r>
            <a:r>
              <a:rPr lang="it-IT" sz="4400" dirty="0" smtClean="0"/>
              <a:t> SOCIALE</a:t>
            </a:r>
          </a:p>
          <a:p>
            <a:pPr algn="ctr"/>
            <a:endParaRPr lang="it-IT" sz="4400" dirty="0" smtClean="0"/>
          </a:p>
          <a:p>
            <a:pPr algn="ctr"/>
            <a:r>
              <a:rPr lang="it-IT" sz="4400" b="1" dirty="0" smtClean="0"/>
              <a:t>PAURA</a:t>
            </a:r>
            <a:r>
              <a:rPr lang="it-IT" sz="4400" dirty="0" smtClean="0"/>
              <a:t> NELLE CLASSI PIU’ ELEVATE</a:t>
            </a:r>
          </a:p>
          <a:p>
            <a:pPr algn="ctr"/>
            <a:endParaRPr lang="it-IT" sz="4400" dirty="0" smtClean="0"/>
          </a:p>
          <a:p>
            <a:pPr algn="ctr"/>
            <a:r>
              <a:rPr lang="it-IT" sz="4400" dirty="0" smtClean="0"/>
              <a:t>BISOGNO </a:t>
            </a:r>
            <a:r>
              <a:rPr lang="it-IT" sz="4400" dirty="0" err="1" smtClean="0"/>
              <a:t>D’ORDINE</a:t>
            </a:r>
            <a:endParaRPr lang="it-IT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42910" y="2786058"/>
            <a:ext cx="7786774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E’ UN COLPO </a:t>
            </a:r>
            <a:r>
              <a:rPr lang="it-IT" sz="4000" dirty="0" err="1" smtClean="0"/>
              <a:t>DI</a:t>
            </a:r>
            <a:r>
              <a:rPr lang="it-IT" sz="4000" dirty="0" smtClean="0"/>
              <a:t> STATO?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42910" y="785794"/>
            <a:ext cx="7786774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PRIMO GOVERNO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14348" y="2500306"/>
            <a:ext cx="778677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E’ UN GOVERNO </a:t>
            </a:r>
            <a:r>
              <a:rPr lang="it-IT" sz="4000" dirty="0" err="1" smtClean="0"/>
              <a:t>DI</a:t>
            </a:r>
            <a:r>
              <a:rPr lang="it-IT" sz="4000" dirty="0" smtClean="0"/>
              <a:t> </a:t>
            </a:r>
            <a:r>
              <a:rPr lang="it-IT" sz="4000" b="1" dirty="0" smtClean="0"/>
              <a:t>COALIZIONE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42910" y="4572008"/>
            <a:ext cx="778677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“</a:t>
            </a:r>
            <a:r>
              <a:rPr lang="it-IT" sz="4000" b="1" dirty="0" smtClean="0"/>
              <a:t>DISCORSO DEL BIVACCO</a:t>
            </a:r>
            <a:r>
              <a:rPr lang="it-IT" sz="4000" dirty="0" smtClean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7158" y="612845"/>
            <a:ext cx="83582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i="1" dirty="0"/>
              <a:t>“Io affermo che la rivoluzione ha i suoi diritti. Aggiungo, perché ognuno lo sappia, che io sono qui per difendere e potenziare al massimo grado la rivoluzione delle «camicie nere», inserendola intimamente come forza di sviluppo, di progresso e di equilibrio nella storia della Nazione. Mi sono rifiutato di stravincere, e potevo stravincere. Mi sono imposto dei limiti. Mi sono detto che la migliore saggezza è quella che non ci abbandona dopo la vittoria. Con 300 mila giovani armati di tutto punto, decisi a tutto e quasi misticamente pronti ad un mio ordine, io potevo castigare tutti coloro che hanno diffamato e tentato di infangare il Fascismo. Potevo fare di questa Aula sorda e grigia un bivacco di manipoli: potevo sprangare il Parlamento e costituire un Governo esclusivamente di fascisti. Potevo: ma non ho, almeno in questo primo tempo, voluto”</a:t>
            </a:r>
            <a:r>
              <a:rPr lang="it-IT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42910" y="785794"/>
            <a:ext cx="7786774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PRIMI PROVVEDIMENTI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42910" y="2143116"/>
            <a:ext cx="7786774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MILIZIA VOLONTARIA PER LA SICUREZZA NAZIONALE</a:t>
            </a:r>
          </a:p>
          <a:p>
            <a:pPr algn="ctr"/>
            <a:r>
              <a:rPr lang="it-IT" sz="4000" dirty="0" smtClean="0"/>
              <a:t>- LEGALIZZAZIONE DELLE SQUADRE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42910" y="4786322"/>
            <a:ext cx="778677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000" dirty="0" smtClean="0"/>
              <a:t>RIFORMA DELLA </a:t>
            </a:r>
            <a:r>
              <a:rPr lang="it-IT" sz="4000" b="1" dirty="0" smtClean="0"/>
              <a:t>SCUOLA</a:t>
            </a:r>
          </a:p>
        </p:txBody>
      </p:sp>
      <p:pic>
        <p:nvPicPr>
          <p:cNvPr id="4813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214818"/>
            <a:ext cx="171243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42910" y="642918"/>
            <a:ext cx="7786774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LEGGE ELETTORALE: </a:t>
            </a:r>
          </a:p>
          <a:p>
            <a:pPr algn="ctr"/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LEGGE ACERBO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00034" y="3214686"/>
            <a:ext cx="3714808" cy="1323439"/>
          </a:xfrm>
          <a:prstGeom prst="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25% DEI VOTI, 2/3 DEI SEGGI</a:t>
            </a:r>
          </a:p>
        </p:txBody>
      </p:sp>
      <p:pic>
        <p:nvPicPr>
          <p:cNvPr id="4505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357430"/>
            <a:ext cx="4049251" cy="4244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85786" y="428604"/>
            <a:ext cx="778677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ELEZIONI (1924)</a:t>
            </a:r>
          </a:p>
        </p:txBody>
      </p:sp>
      <p:pic>
        <p:nvPicPr>
          <p:cNvPr id="5" name="Immagine 4" descr="SIMBOLI PARTITI 19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1534"/>
            <a:ext cx="9144000" cy="4374931"/>
          </a:xfrm>
          <a:prstGeom prst="rect">
            <a:avLst/>
          </a:prstGeom>
        </p:spPr>
      </p:pic>
      <p:pic>
        <p:nvPicPr>
          <p:cNvPr id="4098" name="Picture 2" descr="https://upload.wikimedia.org/wikipedia/commons/thumb/3/37/Elezioni_1924_-_Facsimile_di_scheda_elettorale.jpg/800px-Elezioni_1924_-_Facsimile_di_scheda_elettor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357694"/>
            <a:ext cx="1637791" cy="2209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ISULTATI ELEZIONI 19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658" y="642918"/>
            <a:ext cx="8042963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upload.wikimedia.org/wikipedia/commons/thumb/0/06/Italian_Parliament%2C_1924.svg/1920px-Italian_Parliament%2C_1924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8606522" cy="4413237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 rot="1124164">
            <a:off x="5565593" y="549575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PNF</a:t>
            </a:r>
            <a:endParaRPr lang="it-IT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143240" y="5286388"/>
            <a:ext cx="2779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/>
              <a:t>SEGGI TOT.</a:t>
            </a:r>
            <a:endParaRPr lang="it-IT" sz="44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14348" y="571480"/>
            <a:ext cx="7786774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VIOLENZE</a:t>
            </a:r>
            <a:r>
              <a:rPr lang="it-IT" sz="4000" dirty="0" smtClean="0"/>
              <a:t> E </a:t>
            </a:r>
            <a:r>
              <a:rPr lang="it-IT" sz="4000" b="1" dirty="0" smtClean="0"/>
              <a:t>BROGLI</a:t>
            </a:r>
            <a:r>
              <a:rPr lang="it-IT" sz="4000" dirty="0" smtClean="0"/>
              <a:t> DURANTE LE </a:t>
            </a:r>
            <a:r>
              <a:rPr lang="it-IT" sz="4000" dirty="0" err="1" smtClean="0"/>
              <a:t>ELEZIONI…</a:t>
            </a:r>
            <a:endParaRPr lang="it-IT" sz="40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3357554" y="2786058"/>
            <a:ext cx="5143568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DENUNCIA IN PARLAMENTO DEL SOCIALISTA GIACOMO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MATTEOTTI</a:t>
            </a:r>
          </a:p>
        </p:txBody>
      </p:sp>
      <p:pic>
        <p:nvPicPr>
          <p:cNvPr id="4096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00306"/>
            <a:ext cx="2714625" cy="309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4282" y="357166"/>
            <a:ext cx="857256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Giacomo Matteotti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L’elezione, secondo noi, è essenzialmente non valida, e aggiungiamo che non è valida in tutte le circoscrizioni. In primo luogo abbiamo la dichiarazione fatta esplicitamente dal governo, ripetuta da tutti gli organi della stampa ufficiale, ripetuta dagli oratori fascisti in tutti i comizi, che le elezioni non avevano che un valore assai relativo, in quanto che il Governo non si sentiva soggetto al responso elettorale, ma che in ogni caso - come ha dichiarato </a:t>
            </a:r>
            <a:r>
              <a:rPr kumimoji="0" lang="it-IT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replicatamente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avrebbe mantenuto il potere con la forza, anche se... (Vivaci interruzioni a destra e al centro. Movimenti dell’onorevole Presidente del Consiglio)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Voci a destra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"Sì, </a:t>
            </a:r>
            <a:r>
              <a:rPr kumimoji="0" lang="it-IT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sì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 Noi abbiamo fatto la guerra!"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(Applausi alla destra e al centro)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Giacomo Matteotti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Codesti vostri applausi sono la conferma precisa della fondatezza dei mio ragionamento. Per vostra stessa conferma dunque nessun elettore italiano si è trovato libero di decidere con la sua volontà...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(Rumori, proteste e interruzioni a destra)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Nessun elettore si è trovato libero di fronte a questo quesito...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Maurizio </a:t>
            </a:r>
            <a:r>
              <a:rPr kumimoji="0" lang="it-IT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Maraviglia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Hanno votato otto milioni di italiani!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Giacomo Matteotti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... se cioè egli approvava o non approvava la politica o, per meglio dire, il regime del Governo fascista. Nessuno si è trovato libero, perché ciascun cittadino sapeva a priori che, se anche avesse osato affermare a maggioranza il contrario, c’era una forza a disposizione del Governo che avrebbe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annullato il suo voto e il suo responso.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(Rumori e interruzioni a destra)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763548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643042" y="5357826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STABILIMENTO DELLA FIAT, A TORINO, OCCUPATO NEL 1920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42910" y="714356"/>
            <a:ext cx="7786774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MATTEOTTI VIENE </a:t>
            </a:r>
          </a:p>
          <a:p>
            <a:pPr algn="ctr"/>
            <a:r>
              <a:rPr lang="it-IT" sz="4000" dirty="0" smtClean="0"/>
              <a:t>RAPITO E UCCISO</a:t>
            </a:r>
          </a:p>
        </p:txBody>
      </p:sp>
      <p:pic>
        <p:nvPicPr>
          <p:cNvPr id="3891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2469" t="6959" r="2049" b="17035"/>
          <a:stretch>
            <a:fillRect/>
          </a:stretch>
        </p:blipFill>
        <p:spPr bwMode="auto">
          <a:xfrm>
            <a:off x="428596" y="2500306"/>
            <a:ext cx="8286808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14348" y="285728"/>
            <a:ext cx="7786774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SCANDALO NELL’OPINIONE PUBBLICA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42910" y="5072074"/>
            <a:ext cx="8143932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MUSSOLINI </a:t>
            </a:r>
            <a:r>
              <a:rPr lang="it-IT" sz="4000" dirty="0" err="1" smtClean="0"/>
              <a:t>NEGA…</a:t>
            </a:r>
            <a:endParaRPr lang="it-IT" sz="4000" dirty="0" smtClean="0"/>
          </a:p>
          <a:p>
            <a:pPr algn="ctr"/>
            <a:r>
              <a:rPr lang="it-IT" sz="4000" dirty="0" smtClean="0"/>
              <a:t>E’ LA PIU’ GRAVE CRISI DEL FASCISMO</a:t>
            </a:r>
          </a:p>
        </p:txBody>
      </p:sp>
      <p:pic>
        <p:nvPicPr>
          <p:cNvPr id="3789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857364"/>
            <a:ext cx="5715000" cy="300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14348" y="571480"/>
            <a:ext cx="7786774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SECESSIONE DELL’AVENTINO </a:t>
            </a:r>
          </a:p>
          <a:p>
            <a:pPr algn="ctr"/>
            <a:r>
              <a:rPr lang="it-IT" sz="4000" dirty="0" smtClean="0"/>
              <a:t>DEI PARLAMENTARI</a:t>
            </a:r>
          </a:p>
          <a:p>
            <a:pPr algn="ctr"/>
            <a:r>
              <a:rPr lang="it-IT" sz="4000" dirty="0" smtClean="0"/>
              <a:t>- </a:t>
            </a:r>
            <a:r>
              <a:rPr lang="it-IT" sz="3600" b="1" dirty="0" smtClean="0"/>
              <a:t>ABBANDONANO</a:t>
            </a:r>
            <a:r>
              <a:rPr lang="it-IT" sz="3600" dirty="0" smtClean="0"/>
              <a:t> PER PROTESTA IL PARLAMENTO ASPETTANDO UNA REAZIONE DEL </a:t>
            </a:r>
            <a:r>
              <a:rPr lang="it-IT" sz="3600" b="1" dirty="0" smtClean="0"/>
              <a:t>RE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42910" y="4286256"/>
            <a:ext cx="7786774" cy="1938992"/>
          </a:xfrm>
          <a:prstGeom prst="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it-IT" sz="4000" dirty="0" smtClean="0"/>
              <a:t>TURATI: “</a:t>
            </a:r>
            <a:r>
              <a:rPr lang="it-IT" sz="4000" dirty="0" err="1" smtClean="0"/>
              <a:t>CI</a:t>
            </a:r>
            <a:r>
              <a:rPr lang="it-IT" sz="4000" dirty="0" smtClean="0"/>
              <a:t> RITIRIAMO SULL’AVENTINO DELLE NOSTRE COSCIENZE”</a:t>
            </a:r>
          </a:p>
        </p:txBody>
      </p:sp>
      <p:pic>
        <p:nvPicPr>
          <p:cNvPr id="3686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929066"/>
            <a:ext cx="1706911" cy="2595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14348" y="1785926"/>
            <a:ext cx="778677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IL RE </a:t>
            </a:r>
            <a:r>
              <a:rPr lang="it-IT" sz="4000" b="1" dirty="0" smtClean="0"/>
              <a:t>NON FA </a:t>
            </a:r>
            <a:r>
              <a:rPr lang="it-IT" sz="4000" b="1" dirty="0" err="1" smtClean="0"/>
              <a:t>NIENTE</a:t>
            </a:r>
            <a:r>
              <a:rPr lang="it-IT" sz="4000" dirty="0" err="1" smtClean="0"/>
              <a:t>…</a:t>
            </a:r>
            <a:endParaRPr lang="it-IT" sz="40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714348" y="3500438"/>
            <a:ext cx="7786774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… E IL PARLAMENTO E’ </a:t>
            </a:r>
            <a:r>
              <a:rPr lang="it-IT" sz="4000" b="1" dirty="0" smtClean="0"/>
              <a:t>SENZA OPPOSITORI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14348" y="571480"/>
            <a:ext cx="7786774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MUSSOLINI SI </a:t>
            </a:r>
            <a:r>
              <a:rPr lang="it-IT" sz="4000" b="1" dirty="0" smtClean="0"/>
              <a:t>ASSUME</a:t>
            </a:r>
            <a:r>
              <a:rPr lang="it-IT" sz="4000" dirty="0" smtClean="0"/>
              <a:t> TUTTE LE </a:t>
            </a:r>
            <a:r>
              <a:rPr lang="it-IT" sz="4000" b="1" dirty="0" smtClean="0"/>
              <a:t>RESPONSABILITA</a:t>
            </a:r>
            <a:r>
              <a:rPr lang="it-IT" sz="4000" dirty="0" smtClean="0"/>
              <a:t>’</a:t>
            </a:r>
          </a:p>
        </p:txBody>
      </p:sp>
      <p:sp>
        <p:nvSpPr>
          <p:cNvPr id="5" name="Rettangolo 4"/>
          <p:cNvSpPr/>
          <p:nvPr/>
        </p:nvSpPr>
        <p:spPr>
          <a:xfrm>
            <a:off x="714348" y="2274838"/>
            <a:ext cx="7786742" cy="2308324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just"/>
            <a:r>
              <a:rPr lang="it-IT" sz="2400" i="1" dirty="0"/>
              <a:t>“Se il fascismo è un’associazione a delinquere (cioè di malviventi, di delinquenti), se tutte le violenze sono state il risultato di un determinato clima storico, politico, morale, a me la responsabilità di questo, perché questo clima storico, politico e morale io l’ho creato con una propaganda che va dall’intervento fino ad oggi”</a:t>
            </a:r>
            <a:r>
              <a:rPr lang="it-IT" sz="2400" dirty="0"/>
              <a:t>. (3 gennaio 1925)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42910" y="5000636"/>
            <a:ext cx="7786774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QUI INIZIA LA VERA E PROPRIA </a:t>
            </a:r>
            <a:r>
              <a:rPr lang="it-IT" sz="4000" b="1" dirty="0" smtClean="0"/>
              <a:t>DITTATURA FASCISTA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42910" y="571480"/>
            <a:ext cx="7786774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1926: LEGGI FASCISTISSIME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42910" y="2357430"/>
            <a:ext cx="7786774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SI SCIOLGONO TUTTI I PARTITI E LE ASSOCIAZIONI NON FASCISTE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42910" y="3929066"/>
            <a:ext cx="778677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SI VIETANO SCIOPERI E PROTESTE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42910" y="5000636"/>
            <a:ext cx="7786774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SOPPRESSIONE DELLA LIBERTA’ </a:t>
            </a:r>
            <a:r>
              <a:rPr lang="it-IT" sz="4000" dirty="0" err="1" smtClean="0"/>
              <a:t>DI</a:t>
            </a:r>
            <a:r>
              <a:rPr lang="it-IT" sz="4000" dirty="0" smtClean="0"/>
              <a:t> STAMPA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14348" y="928670"/>
            <a:ext cx="7786774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NASCE IL TRIBUNALE SPECIALE PER LA DIFESA DELLO STATO (SI OCCUPA DEI REATI POLITICI)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42910" y="3286124"/>
            <a:ext cx="7786774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SI STABILISCE IL CONFINO PER GLI OPPOSITORI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42910" y="5000636"/>
            <a:ext cx="778677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SI RIPRISTINA LA PENA </a:t>
            </a:r>
            <a:r>
              <a:rPr lang="it-IT" sz="4000" dirty="0" err="1" smtClean="0"/>
              <a:t>DI</a:t>
            </a:r>
            <a:r>
              <a:rPr lang="it-IT" sz="4000" dirty="0" smtClean="0"/>
              <a:t> MORTE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14348" y="1071546"/>
            <a:ext cx="778677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VIENE CREATA L’OVRA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85786" y="2428868"/>
            <a:ext cx="1214446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O</a:t>
            </a:r>
          </a:p>
          <a:p>
            <a:pPr algn="ctr"/>
            <a:r>
              <a:rPr lang="it-IT" sz="4000" dirty="0" smtClean="0"/>
              <a:t>V</a:t>
            </a:r>
          </a:p>
          <a:p>
            <a:pPr algn="ctr"/>
            <a:r>
              <a:rPr lang="it-IT" sz="4000" dirty="0" smtClean="0"/>
              <a:t>R</a:t>
            </a:r>
          </a:p>
          <a:p>
            <a:pPr algn="ctr"/>
            <a:r>
              <a:rPr lang="it-IT" sz="4000" dirty="0"/>
              <a:t>A</a:t>
            </a:r>
            <a:endParaRPr lang="it-IT" sz="40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2285984" y="2428868"/>
            <a:ext cx="4143404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000" dirty="0" smtClean="0"/>
              <a:t>ORGANIZZAZIONE</a:t>
            </a:r>
          </a:p>
          <a:p>
            <a:r>
              <a:rPr lang="it-IT" sz="4000" dirty="0" smtClean="0"/>
              <a:t>VIGILANZA</a:t>
            </a:r>
          </a:p>
          <a:p>
            <a:r>
              <a:rPr lang="it-IT" sz="4000" dirty="0" smtClean="0"/>
              <a:t>REPRESSIONE</a:t>
            </a:r>
          </a:p>
          <a:p>
            <a:r>
              <a:rPr lang="it-IT" sz="4000" dirty="0" smtClean="0"/>
              <a:t>ANTIFASCISMO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929322" y="1357298"/>
            <a:ext cx="2214610" cy="3785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it-IT" sz="4000" dirty="0" smtClean="0"/>
          </a:p>
          <a:p>
            <a:pPr algn="ctr"/>
            <a:endParaRPr lang="it-IT" sz="4000" dirty="0" smtClean="0"/>
          </a:p>
          <a:p>
            <a:pPr algn="ctr"/>
            <a:endParaRPr lang="it-IT" sz="4000" dirty="0" smtClean="0"/>
          </a:p>
          <a:p>
            <a:pPr algn="ctr"/>
            <a:r>
              <a:rPr lang="it-IT" sz="4000" dirty="0" smtClean="0"/>
              <a:t>PNF </a:t>
            </a:r>
          </a:p>
          <a:p>
            <a:pPr algn="ctr"/>
            <a:r>
              <a:rPr lang="it-IT" sz="4000" dirty="0" smtClean="0"/>
              <a:t>= </a:t>
            </a:r>
          </a:p>
          <a:p>
            <a:pPr algn="ctr"/>
            <a:r>
              <a:rPr lang="it-IT" sz="4000" dirty="0" smtClean="0"/>
              <a:t>STATO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14348" y="1500174"/>
            <a:ext cx="7786774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CON LE LEGGI FASCISTISSIME 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INIZIA IL REGIME TOTALITARIO </a:t>
            </a:r>
          </a:p>
        </p:txBody>
      </p:sp>
      <p:pic>
        <p:nvPicPr>
          <p:cNvPr id="3277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71810"/>
            <a:ext cx="5214974" cy="2932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42910" y="2571744"/>
            <a:ext cx="7786774" cy="1323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Analizziamo alcune caratteristiche del regime </a:t>
            </a:r>
            <a:r>
              <a:rPr lang="it-IT" sz="4000" dirty="0" err="1" smtClean="0"/>
              <a:t>fascista…</a:t>
            </a:r>
            <a:endParaRPr lang="it-IT" sz="40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2910" y="2143116"/>
            <a:ext cx="7786774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IL FASCISMO ABBANDONA OGNI IDEA SOCIALITA E DIVENTA FORTEMENTE </a:t>
            </a:r>
            <a:r>
              <a:rPr lang="it-IT" sz="4400" b="1" dirty="0" smtClean="0"/>
              <a:t>NAZIONALISTA</a:t>
            </a:r>
            <a:endParaRPr lang="it-IT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14348" y="571480"/>
            <a:ext cx="7786774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tx1"/>
                </a:solidFill>
              </a:rPr>
              <a:t>LAVORO</a:t>
            </a:r>
            <a:r>
              <a:rPr lang="it-IT" sz="4000" dirty="0" smtClean="0"/>
              <a:t> E </a:t>
            </a:r>
            <a:r>
              <a:rPr lang="it-IT" sz="4000" b="1" dirty="0" smtClean="0">
                <a:solidFill>
                  <a:schemeClr val="tx1"/>
                </a:solidFill>
              </a:rPr>
              <a:t>TEMPO LIBERO </a:t>
            </a:r>
            <a:r>
              <a:rPr lang="it-IT" sz="4000" dirty="0" smtClean="0"/>
              <a:t>VENGONO INQUADRATI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14348" y="2714620"/>
            <a:ext cx="7786774" cy="2554545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4000" dirty="0" smtClean="0"/>
              <a:t> Necessaria l’iscrizione al partito per fare determinati lavori</a:t>
            </a:r>
          </a:p>
          <a:p>
            <a:pPr algn="just">
              <a:buFont typeface="Arial" pitchFamily="34" charset="0"/>
              <a:buChar char="•"/>
            </a:pPr>
            <a:r>
              <a:rPr lang="it-IT" sz="4000" dirty="0" smtClean="0"/>
              <a:t> Associazioni del dopo-lavoro solo fasciste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429388" y="4929198"/>
            <a:ext cx="1857388" cy="1200329"/>
          </a:xfrm>
          <a:prstGeom prst="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CIRCA 60% DELLA POPOLAZIONE HA LA TESSERA FASCISTA</a:t>
            </a:r>
            <a:endParaRPr lang="it-IT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357298"/>
            <a:ext cx="5124450" cy="381000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714348" y="1214422"/>
            <a:ext cx="7786774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CONTROLLO DEI </a:t>
            </a:r>
            <a:r>
              <a:rPr lang="it-IT" sz="4000" b="1" dirty="0" smtClean="0">
                <a:solidFill>
                  <a:schemeClr val="tx1"/>
                </a:solidFill>
              </a:rPr>
              <a:t>QUOTIDIANI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14348" y="4286256"/>
            <a:ext cx="7786774" cy="1938992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4000" dirty="0" smtClean="0"/>
              <a:t> ELIMINAZIONE</a:t>
            </a:r>
          </a:p>
          <a:p>
            <a:pPr algn="just">
              <a:buFont typeface="Arial" pitchFamily="34" charset="0"/>
              <a:buChar char="•"/>
            </a:pPr>
            <a:r>
              <a:rPr lang="it-IT" sz="4000" dirty="0" smtClean="0"/>
              <a:t> CONTROLLO DELLE NOTIZIE (“VELINE”)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14348" y="1000108"/>
            <a:ext cx="7786774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ATTENZIONE VERSO I </a:t>
            </a:r>
            <a:r>
              <a:rPr lang="it-IT" sz="4000" b="1" dirty="0" smtClean="0">
                <a:solidFill>
                  <a:schemeClr val="tx1"/>
                </a:solidFill>
              </a:rPr>
              <a:t>GIOVANI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14348" y="3429000"/>
            <a:ext cx="7786774" cy="1323439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FASCISTIZZAZIONE DELLA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</a:t>
            </a:r>
          </a:p>
          <a:p>
            <a:pPr algn="ctr"/>
            <a:r>
              <a:rPr lang="it-IT" sz="4000" dirty="0" smtClean="0"/>
              <a:t>- LIBRO UNICO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715140" y="6072206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v. approfondimento</a:t>
            </a:r>
            <a:endParaRPr lang="it-IT" sz="1600" i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71472" y="1071546"/>
            <a:ext cx="7786774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ORGANIZZAZIONI FASCISTE </a:t>
            </a:r>
            <a:r>
              <a:rPr lang="it-IT" sz="4000" dirty="0" smtClean="0"/>
              <a:t>PER BAMBINI E RAGAZZI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71472" y="3714752"/>
            <a:ext cx="7715304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4000" dirty="0" smtClean="0"/>
              <a:t>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ONB</a:t>
            </a:r>
            <a:r>
              <a:rPr lang="it-IT" sz="4000" dirty="0" smtClean="0"/>
              <a:t> (Opera Nazionale Balilla) e GIOVANI FASCISTI (18-21 ANNI) </a:t>
            </a:r>
          </a:p>
          <a:p>
            <a:pPr algn="just">
              <a:buFont typeface="Arial" pitchFamily="34" charset="0"/>
              <a:buChar char="•"/>
            </a:pPr>
            <a:r>
              <a:rPr lang="it-IT" sz="4000" dirty="0" smtClean="0"/>
              <a:t> DAL 1937, </a:t>
            </a:r>
            <a:r>
              <a:rPr lang="it-IT" sz="4000" b="1" dirty="0" smtClean="0"/>
              <a:t>GIL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443" y="785794"/>
            <a:ext cx="783070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iccole italia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361" y="750337"/>
            <a:ext cx="8733277" cy="535732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14348" y="571480"/>
            <a:ext cx="7786774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TOTALE </a:t>
            </a:r>
            <a:r>
              <a:rPr lang="it-IT" sz="4000" b="1" dirty="0" smtClean="0">
                <a:solidFill>
                  <a:schemeClr val="tx1"/>
                </a:solidFill>
              </a:rPr>
              <a:t>OBBEDIENZA</a:t>
            </a:r>
            <a:r>
              <a:rPr lang="it-IT" sz="4000" dirty="0" smtClean="0"/>
              <a:t> AL </a:t>
            </a:r>
            <a:r>
              <a:rPr lang="it-IT" sz="4000" b="1" dirty="0" smtClean="0">
                <a:solidFill>
                  <a:schemeClr val="tx1"/>
                </a:solidFill>
              </a:rPr>
              <a:t>DUCE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14348" y="1785926"/>
            <a:ext cx="7786774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CREAZIONE DEL </a:t>
            </a:r>
            <a:r>
              <a:rPr lang="it-IT" sz="4000" b="1" dirty="0" smtClean="0"/>
              <a:t>MITO DEL DUCE</a:t>
            </a:r>
          </a:p>
          <a:p>
            <a:pPr algn="ctr"/>
            <a:r>
              <a:rPr lang="it-IT" sz="4000" dirty="0" smtClean="0"/>
              <a:t>- UOMO SUPERIORE, INFALLIBILE, INFATICABILE, INVINCIBILE</a:t>
            </a:r>
          </a:p>
        </p:txBody>
      </p:sp>
      <p:pic>
        <p:nvPicPr>
          <p:cNvPr id="266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786190"/>
            <a:ext cx="2071702" cy="2928959"/>
          </a:xfrm>
          <a:prstGeom prst="rect">
            <a:avLst/>
          </a:prstGeom>
          <a:noFill/>
        </p:spPr>
      </p:pic>
      <p:pic>
        <p:nvPicPr>
          <p:cNvPr id="26630" name="Picture 6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857628"/>
            <a:ext cx="2065465" cy="2857496"/>
          </a:xfrm>
          <a:prstGeom prst="rect">
            <a:avLst/>
          </a:prstGeom>
          <a:noFill/>
        </p:spPr>
      </p:pic>
      <p:pic>
        <p:nvPicPr>
          <p:cNvPr id="7" name="Picture 2" descr="Visualizza immagine di 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857628"/>
            <a:ext cx="2000264" cy="276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57166"/>
            <a:ext cx="3049977" cy="40909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93190" name="Picture 6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500438"/>
            <a:ext cx="2667000" cy="2847976"/>
          </a:xfrm>
          <a:prstGeom prst="rect">
            <a:avLst/>
          </a:prstGeom>
          <a:noFill/>
        </p:spPr>
      </p:pic>
      <p:pic>
        <p:nvPicPr>
          <p:cNvPr id="93192" name="Picture 8" descr="Visualizza immagine di 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786058"/>
            <a:ext cx="2507948" cy="3476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7347983" cy="59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14348" y="571480"/>
            <a:ext cx="7786774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IMPORTANZA DELLA </a:t>
            </a:r>
            <a:r>
              <a:rPr lang="it-IT" sz="4000" b="1" dirty="0" smtClean="0">
                <a:solidFill>
                  <a:schemeClr val="tx1"/>
                </a:solidFill>
              </a:rPr>
              <a:t>PROPAGANDA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14348" y="1785926"/>
            <a:ext cx="7786774" cy="31700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MEZZI </a:t>
            </a:r>
            <a:r>
              <a:rPr lang="it-IT" sz="4000" dirty="0" err="1" smtClean="0"/>
              <a:t>DI</a:t>
            </a:r>
            <a:r>
              <a:rPr lang="it-IT" sz="4000" dirty="0" smtClean="0"/>
              <a:t> COMUNICAZIONE (giornali, radio, cinema), MANIFESTI, SCUOLE, ASSOCIAZIONI, MANIFESTAZIONI (es. sportive) che creano unità e partecipazione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2910" y="1142984"/>
            <a:ext cx="7786774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IL </a:t>
            </a: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SOCIALISMO</a:t>
            </a:r>
            <a:r>
              <a:rPr lang="it-IT" sz="4400" dirty="0" smtClean="0"/>
              <a:t> DIVENTA IL </a:t>
            </a: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NEMICO</a:t>
            </a:r>
            <a:endParaRPr lang="it-IT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2910" y="4000504"/>
            <a:ext cx="7786774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LEGAME CON GLI </a:t>
            </a:r>
            <a:r>
              <a:rPr lang="it-IT" sz="4400" b="1" dirty="0" smtClean="0"/>
              <a:t>INTERESSI DELLA BORGHESIA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14348" y="571480"/>
            <a:ext cx="778677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DISCORSI </a:t>
            </a:r>
            <a:r>
              <a:rPr lang="it-IT" sz="4000" dirty="0" err="1" smtClean="0"/>
              <a:t>DI</a:t>
            </a:r>
            <a:r>
              <a:rPr lang="it-IT" sz="4000" dirty="0" smtClean="0"/>
              <a:t> MUSSOLINI</a:t>
            </a:r>
          </a:p>
        </p:txBody>
      </p:sp>
      <p:pic>
        <p:nvPicPr>
          <p:cNvPr id="4" name="Immagine 3" descr="discorsi di mussolin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9144000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14348" y="571480"/>
            <a:ext cx="7786774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USO </a:t>
            </a:r>
            <a:r>
              <a:rPr lang="it-IT" sz="4000" dirty="0" err="1" smtClean="0"/>
              <a:t>DI</a:t>
            </a:r>
            <a:r>
              <a:rPr lang="it-IT" sz="4000" dirty="0" smtClean="0"/>
              <a:t> </a:t>
            </a:r>
            <a:r>
              <a:rPr lang="it-IT" sz="4000" b="1" dirty="0" smtClean="0">
                <a:solidFill>
                  <a:schemeClr val="tx1"/>
                </a:solidFill>
              </a:rPr>
              <a:t>SLOGAN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14348" y="1500174"/>
            <a:ext cx="7786774" cy="50167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4000" dirty="0" smtClean="0"/>
              <a:t> E’ l’aratro che traccia il solco, ma è la spada che lo difende </a:t>
            </a:r>
          </a:p>
          <a:p>
            <a:pPr algn="just">
              <a:buFont typeface="Arial" pitchFamily="34" charset="0"/>
              <a:buChar char="•"/>
            </a:pPr>
            <a:r>
              <a:rPr lang="it-IT" sz="4000" dirty="0" smtClean="0"/>
              <a:t> Credere, obbedire, combattere </a:t>
            </a:r>
          </a:p>
          <a:p>
            <a:pPr algn="just">
              <a:buFont typeface="Arial" pitchFamily="34" charset="0"/>
              <a:buChar char="•"/>
            </a:pPr>
            <a:r>
              <a:rPr lang="it-IT" sz="4000" dirty="0" smtClean="0"/>
              <a:t> Boia chi molla </a:t>
            </a:r>
          </a:p>
          <a:p>
            <a:pPr algn="just">
              <a:buFont typeface="Arial" pitchFamily="34" charset="0"/>
              <a:buChar char="•"/>
            </a:pPr>
            <a:r>
              <a:rPr lang="it-IT" sz="4000" dirty="0" smtClean="0"/>
              <a:t> Molti nemici, molto onore </a:t>
            </a:r>
          </a:p>
          <a:p>
            <a:pPr algn="just">
              <a:buFont typeface="Arial" pitchFamily="34" charset="0"/>
              <a:buChar char="•"/>
            </a:pPr>
            <a:r>
              <a:rPr lang="it-IT" sz="4000" dirty="0" smtClean="0"/>
              <a:t> Noi </a:t>
            </a:r>
            <a:r>
              <a:rPr lang="it-IT" sz="4000" dirty="0" err="1" smtClean="0"/>
              <a:t>tirerem</a:t>
            </a:r>
            <a:r>
              <a:rPr lang="it-IT" sz="4000" dirty="0" smtClean="0"/>
              <a:t> diritto </a:t>
            </a:r>
          </a:p>
          <a:p>
            <a:pPr algn="just">
              <a:buFont typeface="Arial" pitchFamily="34" charset="0"/>
              <a:buChar char="•"/>
            </a:pPr>
            <a:r>
              <a:rPr lang="it-IT" sz="4000" dirty="0" smtClean="0"/>
              <a:t> Meglio lottare insieme che morire da soli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14348" y="571480"/>
            <a:ext cx="7786774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MITO </a:t>
            </a:r>
            <a:r>
              <a:rPr lang="it-IT" sz="4000" dirty="0" err="1" smtClean="0"/>
              <a:t>DI</a:t>
            </a:r>
            <a:r>
              <a:rPr lang="it-IT" sz="4000" dirty="0" smtClean="0"/>
              <a:t> ROMA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857752" y="5000636"/>
            <a:ext cx="364337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IMPERO</a:t>
            </a:r>
          </a:p>
        </p:txBody>
      </p:sp>
      <p:pic>
        <p:nvPicPr>
          <p:cNvPr id="8294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85786" y="714356"/>
            <a:ext cx="982970" cy="2457424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571472" y="1928802"/>
            <a:ext cx="405291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FASCIO LITTORIO</a:t>
            </a:r>
          </a:p>
        </p:txBody>
      </p:sp>
      <p:pic>
        <p:nvPicPr>
          <p:cNvPr id="82948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l="8679" t="25596" r="36770" b="4016"/>
          <a:stretch>
            <a:fillRect/>
          </a:stretch>
        </p:blipFill>
        <p:spPr bwMode="auto">
          <a:xfrm>
            <a:off x="5786446" y="1571612"/>
            <a:ext cx="2500330" cy="250033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4143372" y="3000372"/>
            <a:ext cx="450059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SALUTO ROMANO</a:t>
            </a:r>
          </a:p>
        </p:txBody>
      </p:sp>
      <p:pic>
        <p:nvPicPr>
          <p:cNvPr id="82950" name="Picture 6" descr="Visualizza immagine di 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429000"/>
            <a:ext cx="2857500" cy="2886076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57158" y="5429264"/>
            <a:ext cx="327662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AQUILA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14348" y="571480"/>
            <a:ext cx="7786774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tx1"/>
                </a:solidFill>
              </a:rPr>
              <a:t>PATTI LATERANENSI</a:t>
            </a:r>
          </a:p>
          <a:p>
            <a:pPr algn="ctr"/>
            <a:r>
              <a:rPr lang="it-IT" sz="4000" dirty="0" smtClean="0"/>
              <a:t>11 FEBBRAIO 1929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71472" y="4929198"/>
            <a:ext cx="778677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OBIETTIVO: AMPLIARE IL </a:t>
            </a:r>
            <a:r>
              <a:rPr lang="it-IT" sz="4000" b="1" dirty="0" smtClean="0"/>
              <a:t>CONSENSO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42910" y="2357430"/>
            <a:ext cx="778677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PATTO </a:t>
            </a:r>
            <a:r>
              <a:rPr lang="it-IT" sz="4000" b="1" dirty="0" smtClean="0"/>
              <a:t>FASCISMO-CHIESA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000232" y="3357562"/>
            <a:ext cx="6358014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TRATTATO + CONVENZIONE FINANZIARIA + CONCORDATO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14348" y="571480"/>
            <a:ext cx="778677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TRATTATO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42910" y="4643446"/>
            <a:ext cx="778677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RICONOSCIMENTO DELLO </a:t>
            </a:r>
            <a:r>
              <a:rPr lang="it-IT" sz="3600" b="1" dirty="0" smtClean="0"/>
              <a:t>STATO ITALIANO</a:t>
            </a:r>
            <a:r>
              <a:rPr lang="it-IT" sz="3600" dirty="0" smtClean="0"/>
              <a:t> CON </a:t>
            </a:r>
            <a:r>
              <a:rPr lang="it-IT" sz="3600" b="1" dirty="0" smtClean="0"/>
              <a:t>ROMA CAPITALE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42910" y="2000240"/>
            <a:ext cx="7786774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RICONOSCIMENTO DELLA </a:t>
            </a:r>
            <a:r>
              <a:rPr lang="it-IT" sz="3600" b="1" dirty="0" smtClean="0"/>
              <a:t>CITTA’ DEL VATICANO</a:t>
            </a:r>
            <a:r>
              <a:rPr lang="it-IT" sz="3600" dirty="0" smtClean="0"/>
              <a:t> COME STATO INDIPENDENTE E DELLA </a:t>
            </a:r>
            <a:r>
              <a:rPr lang="it-IT" sz="3600" b="1" dirty="0" smtClean="0"/>
              <a:t>RELIGIONE CATTOLICA</a:t>
            </a:r>
            <a:r>
              <a:rPr lang="it-IT" sz="3600" dirty="0" smtClean="0"/>
              <a:t> COME UNICA RELIGIONE </a:t>
            </a:r>
            <a:r>
              <a:rPr lang="it-IT" sz="3600" dirty="0" err="1" smtClean="0"/>
              <a:t>DI</a:t>
            </a:r>
            <a:r>
              <a:rPr lang="it-IT" sz="3600" dirty="0" smtClean="0"/>
              <a:t> STATO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14348" y="571480"/>
            <a:ext cx="778677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tx1"/>
                </a:solidFill>
              </a:rPr>
              <a:t>CONVENZIONE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42910" y="2500306"/>
            <a:ext cx="7786774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INDENNITA’ ALLA CHIESA COME RISARCIMENTO PER GLI ESPROPRI DELL’UNIFICAZIONE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42910" y="571480"/>
            <a:ext cx="778677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CONCORDATO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42910" y="1714488"/>
            <a:ext cx="7786774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VALIDITA’ CIVILE DEL MATRIMONIO RELIGIOSO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42910" y="3286124"/>
            <a:ext cx="7786774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INSEGNAMENTO</a:t>
            </a:r>
            <a:r>
              <a:rPr lang="it-IT" sz="4000" dirty="0" smtClean="0"/>
              <a:t> </a:t>
            </a:r>
            <a:r>
              <a:rPr lang="it-IT" sz="4000" b="1" dirty="0" smtClean="0"/>
              <a:t>OBBLIGATORIO</a:t>
            </a:r>
            <a:r>
              <a:rPr lang="it-IT" sz="4000" dirty="0" smtClean="0"/>
              <a:t> NELLA SCUOLA DELLA </a:t>
            </a:r>
            <a:r>
              <a:rPr lang="it-IT" sz="4000" b="1" dirty="0" smtClean="0"/>
              <a:t>RELIGIONE</a:t>
            </a:r>
            <a:r>
              <a:rPr lang="it-IT" sz="4000" dirty="0" smtClean="0"/>
              <a:t> </a:t>
            </a:r>
            <a:r>
              <a:rPr lang="it-IT" sz="4000" b="1" dirty="0" smtClean="0"/>
              <a:t>CATTOLICA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714876" y="1643050"/>
            <a:ext cx="4000528" cy="32932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PIO </a:t>
            </a:r>
            <a:r>
              <a:rPr lang="it-IT" sz="4000" dirty="0" err="1" smtClean="0"/>
              <a:t>XI</a:t>
            </a:r>
            <a:r>
              <a:rPr lang="it-IT" sz="4000" dirty="0" smtClean="0"/>
              <a:t>: “</a:t>
            </a:r>
            <a:r>
              <a:rPr lang="it-IT" sz="2400" dirty="0" smtClean="0"/>
              <a:t>FORSE </a:t>
            </a:r>
            <a:r>
              <a:rPr lang="it-IT" sz="2400" dirty="0" err="1" smtClean="0"/>
              <a:t>CI</a:t>
            </a:r>
            <a:r>
              <a:rPr lang="it-IT" sz="2400" dirty="0" smtClean="0"/>
              <a:t> VOLEVA ANCHE UN UOMO COME QUELLO CHE LA PROVVIDENZA </a:t>
            </a:r>
            <a:r>
              <a:rPr lang="it-IT" sz="2400" dirty="0" err="1" smtClean="0"/>
              <a:t>CI</a:t>
            </a:r>
            <a:r>
              <a:rPr lang="it-IT" sz="2400" dirty="0" smtClean="0"/>
              <a:t> HA FATTO INCONTRARE, UN UOMO CHE NON AVESSE LE PREOCCUPAZIONI DELLA SCUOLA LIBERALE”</a:t>
            </a:r>
            <a:endParaRPr lang="it-IT" sz="4000" dirty="0" smtClean="0"/>
          </a:p>
        </p:txBody>
      </p:sp>
      <p:pic>
        <p:nvPicPr>
          <p:cNvPr id="1843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9"/>
            <a:ext cx="4212587" cy="6386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42910" y="571480"/>
            <a:ext cx="7786774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Dal 1928, </a:t>
            </a:r>
            <a:r>
              <a:rPr lang="it-IT" sz="4000" b="1" dirty="0" smtClean="0">
                <a:solidFill>
                  <a:schemeClr val="tx1"/>
                </a:solidFill>
              </a:rPr>
              <a:t>elezioni PLEBISCITARIE</a:t>
            </a:r>
          </a:p>
        </p:txBody>
      </p:sp>
      <p:sp>
        <p:nvSpPr>
          <p:cNvPr id="4" name="Rettangolo 3"/>
          <p:cNvSpPr/>
          <p:nvPr/>
        </p:nvSpPr>
        <p:spPr>
          <a:xfrm>
            <a:off x="214282" y="1643050"/>
            <a:ext cx="8643998" cy="44012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4000" b="1" dirty="0" smtClean="0"/>
              <a:t>LISTA UNICA </a:t>
            </a:r>
            <a:r>
              <a:rPr lang="it-IT" sz="4000" dirty="0" smtClean="0"/>
              <a:t>di candidati preparata dal Gran Consiglio del Fascismo, a cui si vota apertamente con un “sì” o un “no”</a:t>
            </a:r>
          </a:p>
          <a:p>
            <a:endParaRPr lang="it-IT" sz="4000" dirty="0" smtClean="0"/>
          </a:p>
          <a:p>
            <a:r>
              <a:rPr lang="it-IT" sz="4000" dirty="0" smtClean="0"/>
              <a:t>Il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 Consiglio del Fascismo </a:t>
            </a:r>
            <a:r>
              <a:rPr lang="it-IT" sz="4000" dirty="0" smtClean="0"/>
              <a:t>(Mussolini e i gerarchi fascisti) sostituisce di fatto il governo</a:t>
            </a:r>
            <a:endParaRPr lang="it-IT" sz="40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42910" y="571480"/>
            <a:ext cx="7786774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GLI </a:t>
            </a:r>
            <a:r>
              <a:rPr lang="it-IT" sz="4000" b="1" dirty="0" smtClean="0">
                <a:solidFill>
                  <a:schemeClr val="tx1"/>
                </a:solidFill>
              </a:rPr>
              <a:t>OPPOSITORI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71472" y="2428868"/>
            <a:ext cx="4357718" cy="31700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CROCE</a:t>
            </a:r>
          </a:p>
          <a:p>
            <a:pPr algn="ctr"/>
            <a:r>
              <a:rPr lang="it-IT" sz="3200" dirty="0" smtClean="0"/>
              <a:t>UNO DEI POCHI TOLLERATI </a:t>
            </a:r>
          </a:p>
          <a:p>
            <a:pPr algn="ctr"/>
            <a:r>
              <a:rPr lang="it-IT" sz="3200" dirty="0" smtClean="0"/>
              <a:t>1. E’ UN INTELLETTUALE; 2. IL REGIME E’ “TOLLERANTE”…</a:t>
            </a:r>
          </a:p>
        </p:txBody>
      </p:sp>
      <p:pic>
        <p:nvPicPr>
          <p:cNvPr id="1741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85926"/>
            <a:ext cx="320484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2910" y="1142984"/>
            <a:ext cx="7786774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FENOMENO DELLO </a:t>
            </a:r>
            <a:r>
              <a:rPr lang="it-IT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SQUADRISMO</a:t>
            </a:r>
            <a:endParaRPr lang="it-IT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 descr="Risultati immagini per squadre d'azione fascism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071810"/>
            <a:ext cx="485778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71472" y="3357562"/>
            <a:ext cx="7786774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MANIFESTO DEGLI INTELLETTUALI ANTIFASCISTI </a:t>
            </a:r>
            <a:r>
              <a:rPr lang="it-IT" sz="4000" dirty="0" smtClean="0"/>
              <a:t>(1 maggio 1925)</a:t>
            </a:r>
          </a:p>
          <a:p>
            <a:pPr algn="ctr"/>
            <a:r>
              <a:rPr lang="it-IT" sz="4000" dirty="0" smtClean="0"/>
              <a:t>-  Croce, Amendola, Montale, </a:t>
            </a:r>
            <a:r>
              <a:rPr lang="it-IT" sz="4000" dirty="0" err="1" smtClean="0"/>
              <a:t>Enaudi…</a:t>
            </a:r>
            <a:endParaRPr lang="it-IT" sz="32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571472" y="642918"/>
            <a:ext cx="7786774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MANIFESTO DEGLI INTELLETTUALI FASCISTI </a:t>
            </a:r>
            <a:r>
              <a:rPr lang="it-IT" sz="4000" dirty="0" smtClean="0"/>
              <a:t>(21 aprile 1925)</a:t>
            </a:r>
          </a:p>
          <a:p>
            <a:pPr algn="ctr"/>
            <a:r>
              <a:rPr lang="it-IT" sz="4000" dirty="0" smtClean="0"/>
              <a:t>- Gentile, Pirandello, </a:t>
            </a:r>
            <a:r>
              <a:rPr lang="it-IT" sz="4000" dirty="0" err="1" smtClean="0"/>
              <a:t>Ungaretti…</a:t>
            </a:r>
            <a:endParaRPr lang="it-IT" sz="4000" dirty="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42910" y="642918"/>
            <a:ext cx="7786774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CONFINO, CARCERE, CONDANNE A MORTE, ASSASSINII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42910" y="2714620"/>
            <a:ext cx="7643866" cy="3170099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it-IT" sz="4000" b="1" dirty="0" smtClean="0"/>
              <a:t>1927-1943</a:t>
            </a:r>
          </a:p>
          <a:p>
            <a:r>
              <a:rPr lang="it-IT" sz="4000" dirty="0" smtClean="0"/>
              <a:t>4596 CONDANNATI DAL TRIBUNALE SPECIALE (28.643 ANNI </a:t>
            </a:r>
            <a:r>
              <a:rPr lang="it-IT" sz="4000" dirty="0" err="1" smtClean="0"/>
              <a:t>DI</a:t>
            </a:r>
            <a:r>
              <a:rPr lang="it-IT" sz="4000" dirty="0" smtClean="0"/>
              <a:t> CARCERE) E 43 PENE CAPITALI + MIGLIAIA </a:t>
            </a:r>
            <a:r>
              <a:rPr lang="it-IT" sz="4000" dirty="0" err="1" smtClean="0"/>
              <a:t>DI</a:t>
            </a:r>
            <a:r>
              <a:rPr lang="it-IT" sz="4000" dirty="0" smtClean="0"/>
              <a:t> CONFINATI</a:t>
            </a:r>
            <a:endParaRPr lang="it-IT" sz="40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00034" y="1142984"/>
            <a:ext cx="7786774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ESILIO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00034" y="2714620"/>
            <a:ext cx="7786774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OPPOSIZIONE PIU’ FORTE, QUELLA DEL PC (GRAMSCI, TOGLIATTI)</a:t>
            </a:r>
            <a:endParaRPr lang="it-IT" sz="3200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500034" y="4429132"/>
            <a:ext cx="7786774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DAL 1934, STRATEGIA DEI FRONTI POPOLARI (ACCORDI ANTIFASCISTI CON PSI)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oppositori fascism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544" y="714356"/>
            <a:ext cx="8491415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42910" y="571480"/>
            <a:ext cx="7786774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ECONOMIA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71472" y="1714488"/>
            <a:ext cx="7786774" cy="44012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1922-25</a:t>
            </a:r>
            <a:r>
              <a:rPr lang="it-IT" sz="4000" dirty="0" smtClean="0"/>
              <a:t>: politica economica favorevole alla borghesia imprenditoriale e finanziaria</a:t>
            </a:r>
          </a:p>
          <a:p>
            <a:pPr algn="ctr"/>
            <a:endParaRPr lang="it-IT" sz="4000" dirty="0" smtClean="0"/>
          </a:p>
          <a:p>
            <a:pPr algn="just"/>
            <a:r>
              <a:rPr lang="it-IT" sz="4000" dirty="0" smtClean="0"/>
              <a:t>- Ricerca del consenso nella borghesia, nell’industria, nel ceto medio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42910" y="571480"/>
            <a:ext cx="7786774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ECONOMIA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71472" y="2285992"/>
            <a:ext cx="7786774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Dalla metà degli anni Venti: </a:t>
            </a:r>
            <a:r>
              <a:rPr lang="it-IT" sz="4000" b="1" dirty="0" smtClean="0"/>
              <a:t>maggiore intervento dello Stato</a:t>
            </a:r>
          </a:p>
          <a:p>
            <a:pPr algn="ctr"/>
            <a:r>
              <a:rPr lang="it-IT" sz="4000" dirty="0" smtClean="0"/>
              <a:t>(soprattutto dopo la crisi del 1929)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42910" y="571480"/>
            <a:ext cx="278608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OBIETTIVI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71472" y="1714488"/>
            <a:ext cx="7786774" cy="21852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QUOTA 90</a:t>
            </a:r>
          </a:p>
          <a:p>
            <a:pPr algn="ctr"/>
            <a:r>
              <a:rPr lang="it-IT" sz="3200" dirty="0" smtClean="0"/>
              <a:t>RIDARE FORZA ALLA LIRA (90 LIRE 0 1 STERLINA)</a:t>
            </a:r>
          </a:p>
          <a:p>
            <a:pPr algn="ctr"/>
            <a:r>
              <a:rPr lang="it-IT" sz="3200" dirty="0" smtClean="0"/>
              <a:t>- CALO DELLE ESPORTAZIONI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42910" y="571480"/>
            <a:ext cx="350046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OBIETTIVI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71472" y="1714488"/>
            <a:ext cx="7786774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BATTAGLIA DEL GRANO</a:t>
            </a:r>
          </a:p>
          <a:p>
            <a:pPr algn="ctr"/>
            <a:r>
              <a:rPr lang="it-IT" sz="3200" dirty="0" smtClean="0"/>
              <a:t>AUTOSUFFICIENZA NELLA PRODUZIONE DEL GRANO</a:t>
            </a:r>
          </a:p>
          <a:p>
            <a:pPr algn="ctr"/>
            <a:r>
              <a:rPr lang="it-IT" sz="3200" dirty="0" smtClean="0"/>
              <a:t>- BUONI RISULTATI, MA LE ALTRE COLTIVAZIONI VENGONO PENALIZZATE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42910" y="571480"/>
            <a:ext cx="314327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OBIETTIVI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71472" y="1714489"/>
            <a:ext cx="778677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DOPO LA CRISI DEL 1929…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00034" y="3214686"/>
            <a:ext cx="7786774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800" dirty="0" smtClean="0"/>
              <a:t> SOSTEGNO AI GRANDI GRUPPI INDUSTRIALI E FINANZIARI</a:t>
            </a:r>
          </a:p>
          <a:p>
            <a:pPr algn="just">
              <a:buFont typeface="Arial" pitchFamily="34" charset="0"/>
              <a:buChar char="•"/>
            </a:pPr>
            <a:r>
              <a:rPr lang="it-IT" sz="2800" dirty="0" smtClean="0"/>
              <a:t> LAVORI PUBBLICI (STRADE, </a:t>
            </a:r>
            <a:r>
              <a:rPr lang="it-IT" sz="2800" b="1" dirty="0" smtClean="0"/>
              <a:t>BONIFICHE</a:t>
            </a:r>
            <a:r>
              <a:rPr lang="it-IT" sz="2800" dirty="0" smtClean="0"/>
              <a:t> – ES. AGRO PONTINO), CONTRO LA DISOCCUPAZIONE</a:t>
            </a:r>
          </a:p>
          <a:p>
            <a:pPr algn="just">
              <a:buFont typeface="Arial" pitchFamily="34" charset="0"/>
              <a:buChar char="•"/>
            </a:pPr>
            <a:r>
              <a:rPr lang="it-IT" sz="2800" dirty="0" smtClean="0"/>
              <a:t> CREAZIONE DELL’</a:t>
            </a:r>
            <a:r>
              <a:rPr lang="it-IT" sz="2800" b="1" dirty="0" smtClean="0"/>
              <a:t>IRI</a:t>
            </a:r>
            <a:r>
              <a:rPr lang="it-IT" sz="2800" dirty="0" smtClean="0"/>
              <a:t> (Istituto per la Ricostruzione Industriale)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42910" y="1214422"/>
            <a:ext cx="7786774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Lo stato italiano controlla le più grandi banche e le imprese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14348" y="3143248"/>
            <a:ext cx="7786774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Italia seconda al mondo, dopo la Russia, per industrie statali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42910" y="1000108"/>
            <a:ext cx="7786774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i="1" dirty="0" smtClean="0"/>
              <a:t>SQUADRE </a:t>
            </a:r>
            <a:r>
              <a:rPr lang="it-IT" sz="4000" i="1" dirty="0" err="1" smtClean="0"/>
              <a:t>D’AZIONE</a:t>
            </a:r>
            <a:r>
              <a:rPr lang="it-IT" sz="4000" i="1" dirty="0" smtClean="0"/>
              <a:t>, CAMICIE NERE, SQUADRACCE</a:t>
            </a:r>
          </a:p>
          <a:p>
            <a:pPr algn="ctr"/>
            <a:r>
              <a:rPr lang="it-IT" sz="4400" dirty="0" smtClean="0"/>
              <a:t>=</a:t>
            </a:r>
          </a:p>
          <a:p>
            <a:pPr algn="ctr"/>
            <a:r>
              <a:rPr lang="it-IT" sz="4400" dirty="0" smtClean="0"/>
              <a:t>FORMAZIONI </a:t>
            </a:r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PARAMILITARI</a:t>
            </a:r>
            <a:r>
              <a:rPr lang="it-IT" sz="4400" dirty="0" smtClean="0"/>
              <a:t> LEGATE AD UN MOVIMENTO POLITICO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42910" y="571480"/>
            <a:ext cx="7786774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tx1"/>
                </a:solidFill>
              </a:rPr>
              <a:t>POLITICA ESTERA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14348" y="3143248"/>
            <a:ext cx="7786774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u="sng" dirty="0" smtClean="0"/>
              <a:t>PRIMA FASE</a:t>
            </a:r>
          </a:p>
          <a:p>
            <a:pPr algn="ctr">
              <a:buFontTx/>
              <a:buChar char="-"/>
            </a:pPr>
            <a:r>
              <a:rPr lang="it-IT" sz="4000" dirty="0" smtClean="0"/>
              <a:t> Avvicinamento a FRA e GB</a:t>
            </a:r>
          </a:p>
          <a:p>
            <a:pPr algn="ctr">
              <a:buFontTx/>
              <a:buChar char="-"/>
            </a:pPr>
            <a:r>
              <a:rPr lang="it-IT" sz="4000" dirty="0" smtClean="0"/>
              <a:t> Distanza da GER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42910" y="928670"/>
            <a:ext cx="7786774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u="sng" dirty="0" smtClean="0"/>
              <a:t>SECONDA FASE</a:t>
            </a:r>
          </a:p>
          <a:p>
            <a:pPr algn="ctr">
              <a:buFontTx/>
              <a:buChar char="-"/>
            </a:pPr>
            <a:r>
              <a:rPr lang="it-IT" sz="4000" dirty="0" smtClean="0"/>
              <a:t> Dal 1934, dopo l’invasione dell’Etiopia, avvicinamento alla GERMANIA </a:t>
            </a:r>
            <a:r>
              <a:rPr lang="it-IT" sz="4000" dirty="0" err="1" smtClean="0"/>
              <a:t>DI</a:t>
            </a:r>
            <a:r>
              <a:rPr lang="it-IT" sz="4000" dirty="0" smtClean="0"/>
              <a:t> </a:t>
            </a:r>
            <a:r>
              <a:rPr lang="it-IT" sz="4000" b="1" dirty="0" smtClean="0"/>
              <a:t>HITLER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42910" y="928670"/>
            <a:ext cx="778677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SANZIONI ECONOMICHE </a:t>
            </a:r>
            <a:r>
              <a:rPr lang="it-IT" sz="4000" dirty="0" smtClean="0"/>
              <a:t>DELLA </a:t>
            </a:r>
            <a:r>
              <a:rPr lang="it-IT" sz="4000" dirty="0" err="1" smtClean="0"/>
              <a:t>SdN</a:t>
            </a:r>
            <a:endParaRPr lang="it-IT" sz="4000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714348" y="2214554"/>
            <a:ext cx="7786774" cy="31700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INUTILI</a:t>
            </a:r>
          </a:p>
          <a:p>
            <a:pPr algn="just">
              <a:buFontTx/>
              <a:buChar char="-"/>
            </a:pPr>
            <a:r>
              <a:rPr lang="it-IT" sz="4000" dirty="0" smtClean="0"/>
              <a:t> Disattese</a:t>
            </a:r>
          </a:p>
          <a:p>
            <a:pPr algn="just">
              <a:buFontTx/>
              <a:buChar char="-"/>
            </a:pPr>
            <a:r>
              <a:rPr lang="it-IT" sz="4000" dirty="0" smtClean="0"/>
              <a:t> Compattano l’Italia </a:t>
            </a:r>
          </a:p>
          <a:p>
            <a:pPr algn="just">
              <a:buFontTx/>
              <a:buChar char="-"/>
            </a:pPr>
            <a:r>
              <a:rPr lang="it-IT" sz="4000" dirty="0" smtClean="0"/>
              <a:t> L’Italia era comunque molto superiore militarmente all’Etiopia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500694" y="571501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 smtClean="0"/>
              <a:t>Uso di gas asfissianti e bombardamenti a tappeto</a:t>
            </a:r>
            <a:endParaRPr lang="it-IT" i="1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42910" y="928670"/>
            <a:ext cx="778677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1936: Mussolini proclama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L’IMPERO</a:t>
            </a:r>
          </a:p>
        </p:txBody>
      </p:sp>
      <p:pic>
        <p:nvPicPr>
          <p:cNvPr id="3" name="Immagin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785926"/>
            <a:ext cx="487716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42910" y="928670"/>
            <a:ext cx="7786774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HITLER</a:t>
            </a:r>
          </a:p>
          <a:p>
            <a:pPr algn="just">
              <a:buFontTx/>
              <a:buChar char="-"/>
            </a:pPr>
            <a:r>
              <a:rPr lang="it-IT" sz="4000" dirty="0" smtClean="0"/>
              <a:t> Aiuta l’Italia non aderendo alle sanzioni economiche</a:t>
            </a:r>
          </a:p>
          <a:p>
            <a:pPr algn="just">
              <a:buFontTx/>
              <a:buChar char="-"/>
            </a:pPr>
            <a:r>
              <a:rPr lang="it-IT" sz="4000" dirty="0" smtClean="0"/>
              <a:t> Appoggia apertamente la conquista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42910" y="3714752"/>
            <a:ext cx="7786774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 ROMA – BERLINO</a:t>
            </a:r>
          </a:p>
          <a:p>
            <a:pPr algn="ctr">
              <a:buFontTx/>
              <a:buChar char="-"/>
            </a:pPr>
            <a:r>
              <a:rPr lang="it-IT" sz="4000" dirty="0" smtClean="0"/>
              <a:t>Patto di amicizia, non militare</a:t>
            </a:r>
          </a:p>
          <a:p>
            <a:pPr algn="ctr">
              <a:buFontTx/>
              <a:buChar char="-"/>
            </a:pPr>
            <a:r>
              <a:rPr lang="it-IT" sz="4000" dirty="0" smtClean="0"/>
              <a:t> Idea di “usare Hitler”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00034" y="1000108"/>
            <a:ext cx="7786774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1936: ITA e GER partecipano insieme alla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guerra civile spagnola</a:t>
            </a:r>
          </a:p>
        </p:txBody>
      </p:sp>
      <p:pic>
        <p:nvPicPr>
          <p:cNvPr id="307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8466121" cy="3783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00034" y="3500438"/>
            <a:ext cx="8001088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Adesione al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PATTO ANTICOMINTERN </a:t>
            </a:r>
            <a:r>
              <a:rPr lang="it-IT" sz="4000" dirty="0" smtClean="0"/>
              <a:t>(anticomunista), insieme a GER e GIAPPONE</a:t>
            </a:r>
          </a:p>
        </p:txBody>
      </p:sp>
      <p:pic>
        <p:nvPicPr>
          <p:cNvPr id="9523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6667" r="6666" b="6707"/>
          <a:stretch>
            <a:fillRect/>
          </a:stretch>
        </p:blipFill>
        <p:spPr bwMode="auto">
          <a:xfrm>
            <a:off x="2786050" y="0"/>
            <a:ext cx="3277744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42910" y="1500174"/>
            <a:ext cx="7786774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1938</a:t>
            </a:r>
            <a:r>
              <a:rPr lang="it-IT" sz="4000" dirty="0" smtClean="0"/>
              <a:t>: EMANAZIONE DELLE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LEGGI RAZZIALI</a:t>
            </a:r>
            <a:r>
              <a:rPr lang="it-IT" sz="4000" dirty="0" smtClean="0"/>
              <a:t> IN ITALIA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42910" y="3714752"/>
            <a:ext cx="778677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1939: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PATTO </a:t>
            </a: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D’ACCIAIO</a:t>
            </a:r>
            <a:endParaRPr lang="it-IT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42910" y="1000108"/>
            <a:ext cx="778677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ex militari, disoccupati, avventurieri </a:t>
            </a:r>
            <a:endParaRPr lang="it-IT" sz="4400" dirty="0" smtClean="0"/>
          </a:p>
        </p:txBody>
      </p:sp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714620"/>
            <a:ext cx="1724025" cy="2847976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3357554" y="2000240"/>
            <a:ext cx="4572000" cy="4154984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>
            <a:spAutoFit/>
          </a:bodyPr>
          <a:lstStyle/>
          <a:p>
            <a:pPr algn="just"/>
            <a:r>
              <a:rPr lang="it-IT" sz="2400" i="1" dirty="0" smtClean="0"/>
              <a:t>Luigi Freddi: “Allora scegliemmo il nero vessillo degli Arditi […].</a:t>
            </a:r>
            <a:r>
              <a:rPr lang="it-IT" sz="2400" dirty="0" smtClean="0"/>
              <a:t> </a:t>
            </a:r>
            <a:r>
              <a:rPr lang="it-IT" sz="2400" i="1" dirty="0" smtClean="0"/>
              <a:t>Aveva il colore “della morte che </a:t>
            </a:r>
            <a:r>
              <a:rPr lang="it-IT" sz="2400" i="1" dirty="0" err="1" smtClean="0"/>
              <a:t>infutura</a:t>
            </a:r>
            <a:r>
              <a:rPr lang="it-IT" sz="2400" i="1" dirty="0" smtClean="0"/>
              <a:t> la vita”, e per questo l’abbiamo prediletto; era il simbolo della nostra disperazione e della nostra ferocia, e ci pareva che in esso risplendesse tenebrosa e tremenda la “voluttà di morire” che arroventava i nostri sensi di giovani gagliardi pronti a tutto”.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14348" y="642918"/>
            <a:ext cx="7786774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i="1" dirty="0" smtClean="0"/>
              <a:t>Il loro compito?</a:t>
            </a:r>
          </a:p>
          <a:p>
            <a:pPr algn="ctr"/>
            <a:r>
              <a:rPr lang="it-IT" sz="4000" b="1" dirty="0" smtClean="0"/>
              <a:t>DISTRUGGERE</a:t>
            </a:r>
            <a:r>
              <a:rPr lang="it-IT" sz="4000" dirty="0" smtClean="0"/>
              <a:t> L’ORGANIZZAZIONE POLITICA E SINDACALE </a:t>
            </a:r>
            <a:r>
              <a:rPr lang="it-IT" sz="4000" b="1" dirty="0" smtClean="0"/>
              <a:t>SOCIALISTA</a:t>
            </a:r>
            <a:endParaRPr lang="it-IT" sz="4400" b="1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3428992" y="2928934"/>
            <a:ext cx="507213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VIOLENZA</a:t>
            </a:r>
            <a:endParaRPr lang="it-IT" sz="44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3428992" y="3929066"/>
            <a:ext cx="507213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ILLEGALITA’</a:t>
            </a:r>
            <a:endParaRPr lang="it-IT" sz="4400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785786" y="5143512"/>
            <a:ext cx="7786774" cy="1384995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800" i="1" dirty="0" smtClean="0"/>
              <a:t>incendi e assalti alle case del popolo, alle tipografie, ai sindacati, alle leghe contadine; minacce, </a:t>
            </a:r>
            <a:r>
              <a:rPr lang="it-IT" sz="2800" i="1" dirty="0" err="1" smtClean="0"/>
              <a:t>uccisioni…</a:t>
            </a:r>
            <a:endParaRPr lang="it-IT" sz="2800" i="1" dirty="0" smtClean="0"/>
          </a:p>
        </p:txBody>
      </p:sp>
      <p:pic>
        <p:nvPicPr>
          <p:cNvPr id="7" name="Immagine 14" descr="..\..\..\..\Desktop\camicie nere (ico).jpg"/>
          <p:cNvPicPr>
            <a:picLocks noChangeAspect="1" noChangeArrowheads="1"/>
          </p:cNvPicPr>
          <p:nvPr/>
        </p:nvPicPr>
        <p:blipFill>
          <a:blip r:embed="rId2" cstate="print"/>
          <a:srcRect l="3691" t="7150" r="11996" b="10009"/>
          <a:stretch>
            <a:fillRect/>
          </a:stretch>
        </p:blipFill>
        <p:spPr bwMode="auto">
          <a:xfrm>
            <a:off x="500035" y="2786058"/>
            <a:ext cx="3429024" cy="2169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1806</Words>
  <Application>Microsoft Office PowerPoint</Application>
  <PresentationFormat>Presentazione su schermo (4:3)</PresentationFormat>
  <Paragraphs>216</Paragraphs>
  <Slides>77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77</vt:i4>
      </vt:variant>
    </vt:vector>
  </HeadingPairs>
  <TitlesOfParts>
    <vt:vector size="78" baseType="lpstr">
      <vt:lpstr>Tema di Office</vt:lpstr>
      <vt:lpstr>FASCISMO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FASCISMO</dc:title>
  <dc:creator>simone.dell@libero.it</dc:creator>
  <cp:lastModifiedBy>simone.dell@libero.it</cp:lastModifiedBy>
  <cp:revision>14</cp:revision>
  <dcterms:created xsi:type="dcterms:W3CDTF">2020-12-13T11:09:25Z</dcterms:created>
  <dcterms:modified xsi:type="dcterms:W3CDTF">2021-01-11T08:27:19Z</dcterms:modified>
</cp:coreProperties>
</file>